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1" r:id="rId5"/>
    <p:sldId id="259" r:id="rId6"/>
    <p:sldId id="264" r:id="rId7"/>
    <p:sldId id="263" r:id="rId8"/>
    <p:sldId id="262" r:id="rId9"/>
    <p:sldId id="275" r:id="rId10"/>
    <p:sldId id="279" r:id="rId11"/>
    <p:sldId id="276" r:id="rId12"/>
    <p:sldId id="261" r:id="rId13"/>
    <p:sldId id="260" r:id="rId14"/>
    <p:sldId id="268" r:id="rId15"/>
    <p:sldId id="266" r:id="rId16"/>
    <p:sldId id="269" r:id="rId17"/>
    <p:sldId id="277" r:id="rId18"/>
    <p:sldId id="267" r:id="rId19"/>
    <p:sldId id="270" r:id="rId20"/>
    <p:sldId id="273" r:id="rId21"/>
    <p:sldId id="274" r:id="rId22"/>
    <p:sldId id="278" r:id="rId23"/>
    <p:sldId id="280" r:id="rId24"/>
    <p:sldId id="265"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340D5EC6-C22F-431B-BB1E-0CCEC290A04C}" type="datetimeFigureOut">
              <a:rPr lang="ru-RU" smtClean="0"/>
              <a:t>15.09.2018</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8B17B760-F738-4BA1-96DF-E0DB55CD220E}"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40D5EC6-C22F-431B-BB1E-0CCEC290A04C}" type="datetimeFigureOut">
              <a:rPr lang="ru-RU" smtClean="0"/>
              <a:t>15.09.2018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17B760-F738-4BA1-96DF-E0DB55CD220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40D5EC6-C22F-431B-BB1E-0CCEC290A04C}" type="datetimeFigureOut">
              <a:rPr lang="ru-RU" smtClean="0"/>
              <a:t>15.09.2018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17B760-F738-4BA1-96DF-E0DB55CD220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40D5EC6-C22F-431B-BB1E-0CCEC290A04C}" type="datetimeFigureOut">
              <a:rPr lang="ru-RU" smtClean="0"/>
              <a:t>15.09.2018</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8B17B760-F738-4BA1-96DF-E0DB55CD220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340D5EC6-C22F-431B-BB1E-0CCEC290A04C}" type="datetimeFigureOut">
              <a:rPr lang="ru-RU" smtClean="0"/>
              <a:t>15.09.2018</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8B17B760-F738-4BA1-96DF-E0DB55CD220E}"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340D5EC6-C22F-431B-BB1E-0CCEC290A04C}" type="datetimeFigureOut">
              <a:rPr lang="ru-RU" smtClean="0"/>
              <a:t>15.09.2018</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B17B760-F738-4BA1-96DF-E0DB55CD220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340D5EC6-C22F-431B-BB1E-0CCEC290A04C}" type="datetimeFigureOut">
              <a:rPr lang="ru-RU" smtClean="0"/>
              <a:t>15.09.2018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8B17B760-F738-4BA1-96DF-E0DB55CD220E}"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340D5EC6-C22F-431B-BB1E-0CCEC290A04C}" type="datetimeFigureOut">
              <a:rPr lang="ru-RU" smtClean="0"/>
              <a:t>15.09.2018</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17B760-F738-4BA1-96DF-E0DB55CD220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40D5EC6-C22F-431B-BB1E-0CCEC290A04C}" type="datetimeFigureOut">
              <a:rPr lang="ru-RU" smtClean="0"/>
              <a:t>15.09.2018</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17B760-F738-4BA1-96DF-E0DB55CD220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40D5EC6-C22F-431B-BB1E-0CCEC290A04C}" type="datetimeFigureOut">
              <a:rPr lang="ru-RU" smtClean="0"/>
              <a:t>15.09.2018</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17B760-F738-4BA1-96DF-E0DB55CD220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340D5EC6-C22F-431B-BB1E-0CCEC290A04C}" type="datetimeFigureOut">
              <a:rPr lang="ru-RU" smtClean="0"/>
              <a:t>15.09.2018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B17B760-F738-4BA1-96DF-E0DB55CD220E}"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40D5EC6-C22F-431B-BB1E-0CCEC290A04C}" type="datetimeFigureOut">
              <a:rPr lang="ru-RU" smtClean="0"/>
              <a:t>15.09.2018</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B17B760-F738-4BA1-96DF-E0DB55CD220E}"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irpps.ru/assets/media/fon-dlja-prezentacii/00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5" y="-2586"/>
            <a:ext cx="9114655"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597558" y="1578973"/>
            <a:ext cx="4398640" cy="954107"/>
          </a:xfrm>
          <a:prstGeom prst="rect">
            <a:avLst/>
          </a:prstGeom>
        </p:spPr>
        <p:txBody>
          <a:bodyPr wrap="square">
            <a:spAutoFit/>
          </a:bodyPr>
          <a:lstStyle/>
          <a:p>
            <a:pPr algn="ctr"/>
            <a:r>
              <a:rPr lang="ru-RU" sz="2000" b="1" dirty="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Итоговое сочинение</a:t>
            </a:r>
            <a:r>
              <a:rPr lang="ru-RU" sz="2800" b="1" dirty="0" smtClean="0">
                <a:latin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cs typeface="Times New Roman" panose="02020603050405020304" pitchFamily="18" charset="0"/>
            </a:endParaRPr>
          </a:p>
          <a:p>
            <a:pPr algn="ctr"/>
            <a:r>
              <a:rPr lang="ru-RU" sz="2400" b="1" dirty="0">
                <a:latin typeface="Times New Roman" panose="02020603050405020304" pitchFamily="18" charset="0"/>
                <a:cs typeface="Times New Roman" panose="02020603050405020304" pitchFamily="18" charset="0"/>
              </a:rPr>
              <a:t>Тематическое</a:t>
            </a:r>
            <a:r>
              <a:rPr lang="ru-RU" sz="2800" b="1" dirty="0">
                <a:latin typeface="Times New Roman" panose="02020603050405020304" pitchFamily="18" charset="0"/>
                <a:cs typeface="Times New Roman" panose="02020603050405020304" pitchFamily="18" charset="0"/>
              </a:rPr>
              <a:t> направление</a:t>
            </a:r>
            <a:endParaRPr lang="ru-RU" sz="2800" dirty="0"/>
          </a:p>
        </p:txBody>
      </p:sp>
      <p:sp>
        <p:nvSpPr>
          <p:cNvPr id="3" name="TextBox 2"/>
          <p:cNvSpPr txBox="1"/>
          <p:nvPr/>
        </p:nvSpPr>
        <p:spPr>
          <a:xfrm>
            <a:off x="4693885" y="3042644"/>
            <a:ext cx="4311373" cy="523220"/>
          </a:xfrm>
          <a:prstGeom prst="rect">
            <a:avLst/>
          </a:prstGeom>
          <a:noFill/>
        </p:spPr>
        <p:txBody>
          <a:bodyPr wrap="none" rtlCol="0">
            <a:spAutoFit/>
          </a:bodyPr>
          <a:lstStyle/>
          <a:p>
            <a:r>
              <a:rPr lang="ru-RU" sz="2800" b="1" dirty="0" smtClean="0">
                <a:solidFill>
                  <a:srgbClr val="C00000"/>
                </a:solidFill>
                <a:latin typeface="Times New Roman" panose="02020603050405020304" pitchFamily="18" charset="0"/>
                <a:cs typeface="Times New Roman" panose="02020603050405020304" pitchFamily="18" charset="0"/>
              </a:rPr>
              <a:t>«Месть </a:t>
            </a:r>
            <a:r>
              <a:rPr lang="ru-RU" sz="2800" b="1" dirty="0">
                <a:solidFill>
                  <a:srgbClr val="C00000"/>
                </a:solidFill>
                <a:latin typeface="Times New Roman" panose="02020603050405020304" pitchFamily="18" charset="0"/>
                <a:cs typeface="Times New Roman" panose="02020603050405020304" pitchFamily="18" charset="0"/>
              </a:rPr>
              <a:t>и </a:t>
            </a:r>
            <a:r>
              <a:rPr lang="ru-RU" sz="2800" b="1" dirty="0" smtClean="0">
                <a:solidFill>
                  <a:srgbClr val="C00000"/>
                </a:solidFill>
                <a:latin typeface="Times New Roman" panose="02020603050405020304" pitchFamily="18" charset="0"/>
                <a:cs typeface="Times New Roman" panose="02020603050405020304" pitchFamily="18" charset="0"/>
              </a:rPr>
              <a:t>великодушие».</a:t>
            </a:r>
            <a:r>
              <a:rPr lang="ru-RU" sz="2800" dirty="0" smtClean="0">
                <a:solidFill>
                  <a:srgbClr val="C00000"/>
                </a:solidFill>
                <a:latin typeface="Times New Roman" panose="02020603050405020304" pitchFamily="18" charset="0"/>
                <a:cs typeface="Times New Roman" panose="02020603050405020304" pitchFamily="18" charset="0"/>
              </a:rPr>
              <a:t> </a:t>
            </a:r>
            <a:endParaRPr lang="ru-RU" sz="2800" dirty="0">
              <a:solidFill>
                <a:srgbClr val="C00000"/>
              </a:solidFill>
              <a:latin typeface="Times New Roman" panose="02020603050405020304" pitchFamily="18" charset="0"/>
              <a:cs typeface="Times New Roman" panose="02020603050405020304" pitchFamily="18" charset="0"/>
            </a:endParaRPr>
          </a:p>
        </p:txBody>
      </p:sp>
      <p:pic>
        <p:nvPicPr>
          <p:cNvPr id="14338" name="Picture 2" descr="http://www.klassnye-chasy.ru/userfiles/mest-proscheni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4664"/>
            <a:ext cx="3226677" cy="240720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i12.fotocdn.net/s11/118/public_pin_l/430/230645285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568231"/>
            <a:ext cx="3711150" cy="231946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508104" y="4581128"/>
            <a:ext cx="3136912" cy="1477328"/>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Подготовила: Шевчук А.П.,</a:t>
            </a:r>
          </a:p>
          <a:p>
            <a:r>
              <a:rPr lang="ru-RU" dirty="0">
                <a:latin typeface="Times New Roman" panose="02020603050405020304" pitchFamily="18" charset="0"/>
                <a:cs typeface="Times New Roman" panose="02020603050405020304" pitchFamily="18" charset="0"/>
              </a:rPr>
              <a:t>учитель русского языка и литературы </a:t>
            </a:r>
          </a:p>
          <a:p>
            <a:r>
              <a:rPr lang="ru-RU" dirty="0">
                <a:latin typeface="Times New Roman" panose="02020603050405020304" pitchFamily="18" charset="0"/>
                <a:cs typeface="Times New Roman" panose="02020603050405020304" pitchFamily="18" charset="0"/>
              </a:rPr>
              <a:t>МБОУ «СОШ №1»</a:t>
            </a:r>
          </a:p>
          <a:p>
            <a:r>
              <a:rPr lang="ru-RU" dirty="0">
                <a:latin typeface="Times New Roman" panose="02020603050405020304" pitchFamily="18" charset="0"/>
                <a:cs typeface="Times New Roman" panose="02020603050405020304" pitchFamily="18" charset="0"/>
              </a:rPr>
              <a:t>г. Братска Иркутской обл.</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702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s://img4.postila.io/storage/5152000/5139318/267ce6ba51dd93d9486681c351f457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7" y="260648"/>
            <a:ext cx="9131706" cy="5966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239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bigslide.ru/images/2/1596/960/img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8" y="2265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839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420888"/>
            <a:ext cx="9036496" cy="4154984"/>
          </a:xfrm>
          <a:prstGeom prst="rect">
            <a:avLst/>
          </a:prstGeom>
        </p:spPr>
        <p:txBody>
          <a:bodyPr wrap="square">
            <a:spAutoFit/>
          </a:bodyPr>
          <a:lstStyle/>
          <a:p>
            <a:pPr fontAlgn="base"/>
            <a:r>
              <a:rPr lang="ru-RU" sz="2400" b="1" dirty="0"/>
              <a:t>А. Дюма "Граф Монте </a:t>
            </a:r>
            <a:r>
              <a:rPr lang="ru-RU" sz="2400" b="1" dirty="0" err="1"/>
              <a:t>Кристо</a:t>
            </a:r>
            <a:r>
              <a:rPr lang="ru-RU" sz="2400" b="1" dirty="0"/>
              <a:t>"</a:t>
            </a:r>
            <a:endParaRPr lang="ru-RU" sz="2400" dirty="0"/>
          </a:p>
          <a:p>
            <a:pPr fontAlgn="base"/>
            <a:r>
              <a:rPr lang="ru-RU" sz="2400" dirty="0"/>
              <a:t>Проблема мести ярко отражена в романе французского писателя Александра Дюма "Граф Монте </a:t>
            </a:r>
            <a:r>
              <a:rPr lang="ru-RU" sz="2400" dirty="0" err="1"/>
              <a:t>Кристо</a:t>
            </a:r>
            <a:r>
              <a:rPr lang="ru-RU" sz="2400" dirty="0"/>
              <a:t>". Главный герой моряк Эдмон Дантес, в результате лживого доноса оказывается пожизненно заключен в замок Ив. Там молодой человек знакомится с аббатом </a:t>
            </a:r>
            <a:r>
              <a:rPr lang="ru-RU" sz="2400" dirty="0" err="1"/>
              <a:t>Фариа</a:t>
            </a:r>
            <a:r>
              <a:rPr lang="ru-RU" sz="2400" dirty="0"/>
              <a:t>, таким же узником. Все вокруг твердят, что аббат сумасшедший, а он гениальный учёный, который открыл Дантесу причину его заточения и кто в этом виноват. Отныне Дантес даёт слово отомстить обидчикам и сдерживает клятву. Впоследствии он станет богатым и влиятельным человеком, графом Монте </a:t>
            </a:r>
            <a:r>
              <a:rPr lang="ru-RU" sz="2400" dirty="0" err="1"/>
              <a:t>Кристо</a:t>
            </a:r>
            <a:r>
              <a:rPr lang="ru-RU" dirty="0"/>
              <a:t>.</a:t>
            </a:r>
          </a:p>
        </p:txBody>
      </p:sp>
      <p:pic>
        <p:nvPicPr>
          <p:cNvPr id="2052" name="Picture 4" descr="https://i.livelib.ru/boocover/1000492752/200x305/9d6e/Graf_MonteKristo._Tom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3521"/>
            <a:ext cx="1512168" cy="23060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biblioteka-alisa.ru/spaw2/uploads/files/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188640"/>
            <a:ext cx="1804695" cy="240325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booksiti.net.ru/books/4575972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9" y="44624"/>
            <a:ext cx="2946908"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630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09129"/>
            <a:ext cx="4680520" cy="5632311"/>
          </a:xfrm>
          <a:prstGeom prst="rect">
            <a:avLst/>
          </a:prstGeom>
        </p:spPr>
        <p:txBody>
          <a:bodyPr wrap="square">
            <a:spAutoFit/>
          </a:bodyPr>
          <a:lstStyle/>
          <a:p>
            <a:pPr fontAlgn="base"/>
            <a:r>
              <a:rPr lang="ru-RU" sz="2400" b="1" dirty="0"/>
              <a:t>А. С. Пушкин "Капитанская дочка"</a:t>
            </a:r>
            <a:endParaRPr lang="ru-RU" sz="2400" dirty="0"/>
          </a:p>
          <a:p>
            <a:pPr fontAlgn="base"/>
            <a:r>
              <a:rPr lang="ru-RU" sz="2400" dirty="0"/>
              <a:t>Великодушие проявляет один из героев повести Пугачев. Его заметно в общении с Петром Гриневым. Пугачев не забыл сделанное ему добро. Благодаря этому молодой человек остался в живых. Благородно поступил Пугачев, когда отпустил Машу Миронову, хотя мог и не спасать девушку, она была дочерью коменданта крепости. Гринев ценил человеческие качества Пугачева, ему даже было жалко, что его предадут казни.</a:t>
            </a:r>
          </a:p>
        </p:txBody>
      </p:sp>
      <p:pic>
        <p:nvPicPr>
          <p:cNvPr id="7170" name="Picture 2" descr="https://mmedia.ozone.ru/multimedia/10198691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572" y="620688"/>
            <a:ext cx="3654950" cy="573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177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479635" y="43934"/>
            <a:ext cx="184730" cy="369332"/>
          </a:xfrm>
          <a:prstGeom prst="rect">
            <a:avLst/>
          </a:prstGeom>
          <a:solidFill>
            <a:srgbClr val="DEDED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a:spLocks noChangeArrowheads="1"/>
          </p:cNvSpPr>
          <p:nvPr/>
        </p:nvSpPr>
        <p:spPr bwMode="auto">
          <a:xfrm>
            <a:off x="0" y="43934"/>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3"/>
          <p:cNvSpPr>
            <a:spLocks noChangeArrowheads="1"/>
          </p:cNvSpPr>
          <p:nvPr/>
        </p:nvSpPr>
        <p:spPr bwMode="auto">
          <a:xfrm>
            <a:off x="107504" y="228600"/>
            <a:ext cx="8928992"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191919"/>
                </a:solidFill>
                <a:effectLst/>
                <a:latin typeface="Droid Sans"/>
                <a:cs typeface="Arial" pitchFamily="34" charset="0"/>
              </a:rPr>
              <a:t>(1)Я даже не помню, как называлась та книга. (2)Помню только, что на коричневой обложке длинным зигзагом алел вымпел какого-то парусника. (3)Я не особенно любил читать, но с удовольствием давал книги из нашей домашней библиотеки своим одноклассникам. (4)Петька </a:t>
            </a:r>
            <a:r>
              <a:rPr kumimoji="0" lang="ru-RU" altLang="ru-RU" sz="1200" b="0" i="0" u="none" strike="noStrike" cap="none" normalizeH="0" baseline="0" dirty="0" err="1" smtClean="0">
                <a:ln>
                  <a:noFill/>
                </a:ln>
                <a:solidFill>
                  <a:srgbClr val="191919"/>
                </a:solidFill>
                <a:effectLst/>
                <a:latin typeface="Droid Sans"/>
                <a:cs typeface="Arial" pitchFamily="34" charset="0"/>
              </a:rPr>
              <a:t>Солодков</a:t>
            </a:r>
            <a:r>
              <a:rPr kumimoji="0" lang="ru-RU" altLang="ru-RU" sz="1200" b="0" i="0" u="none" strike="noStrike" cap="none" normalizeH="0" baseline="0" dirty="0" smtClean="0">
                <a:ln>
                  <a:noFill/>
                </a:ln>
                <a:solidFill>
                  <a:srgbClr val="191919"/>
                </a:solidFill>
                <a:effectLst/>
                <a:latin typeface="Droid Sans"/>
                <a:cs typeface="Arial" pitchFamily="34" charset="0"/>
              </a:rPr>
              <a:t> вытащил её из портфеля и положил на стол. (5)Мы стояли у окна и смотрели на хмурое октябрьское небо, с которого, словно пух, падал редкий снег.</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191919"/>
                </a:solidFill>
                <a:effectLst/>
                <a:latin typeface="Droid Sans"/>
                <a:cs typeface="Arial" pitchFamily="34" charset="0"/>
              </a:rPr>
              <a:t>(6)— Санёк, спасибо за книгу! (7)Я всю ночь сегодня читал: не мог оторваться! — восхищённо улыбаясь, произнёс Петька и пожал мне руку.</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191919"/>
                </a:solidFill>
                <a:effectLst/>
                <a:latin typeface="Droid Sans"/>
                <a:cs typeface="Arial" pitchFamily="34" charset="0"/>
              </a:rPr>
              <a:t>(8)В это время в класс вошёл мой сосед по парте — Колька Бабушкин. (9)Носатый, долговязый, нескладный... (10)У него не было отца. (11)Его и маленькую сестрёнку воспитывала мать, истеричная, крикливая женщина, которая то и дело приходила в школу, чтобы разобраться с обидчиками её детей. (12)Но такое заступничество только усиливало наше презрительно-высокомерное отношение к её жалкому отпрыску.</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191919"/>
                </a:solidFill>
                <a:effectLst/>
                <a:latin typeface="Droid Sans"/>
                <a:cs typeface="Arial" pitchFamily="34" charset="0"/>
              </a:rPr>
              <a:t>(13)Увидев Бабушкина, всё сурово умолкли, и, когда он кивком головы, улыбаясь, поздоровался с нами, никто даже не взглянул на него. (14)Он поставил изжёванный дерматиновый портфель на стол и вдруг увидел книгу. (15)Она лежала на его половине парты. (16)Бабушкин замер и благоговейно, словно святыню, взял её в руки.</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191919"/>
                </a:solidFill>
                <a:effectLst/>
                <a:latin typeface="Droid Sans"/>
                <a:cs typeface="Arial" pitchFamily="34" charset="0"/>
              </a:rPr>
              <a:t>(17)— Санёк, глянь! — толкнул меня Петька. (18)Я от возмущения разинул рот. (19)Бабушкин пролистал книгу, и странная восторженная улыбка появилась на его лице.</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191919"/>
                </a:solidFill>
                <a:effectLst/>
                <a:latin typeface="Droid Sans"/>
                <a:cs typeface="Arial" pitchFamily="34" charset="0"/>
              </a:rPr>
              <a:t>(20)Он посмотрел на нас и вдруг сказал: — Спасибо за подарок!</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191919"/>
                </a:solidFill>
                <a:effectLst/>
                <a:latin typeface="Droid Sans"/>
                <a:cs typeface="Arial" pitchFamily="34" charset="0"/>
              </a:rPr>
              <a:t>(21)— Положи книгу на место и не трогай чужого! — выйдя из оцепенения, прорычал я. (22)Бабушкин испуганно вздрогнул и выронил книгу. (23)Все засмеялись. (24)А он, готовый</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191919"/>
                </a:solidFill>
                <a:effectLst/>
                <a:latin typeface="Droid Sans"/>
                <a:cs typeface="Arial" pitchFamily="34" charset="0"/>
              </a:rPr>
              <a:t>от стыда провалиться сквозь землю, густо покраснел, торопливо поднял её и, погладив обложку, отодвинул от себя, словно извиняясь за то, что посмел к ней прикоснуться.</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191919"/>
                </a:solidFill>
                <a:effectLst/>
                <a:latin typeface="Droid Sans"/>
                <a:cs typeface="Arial" pitchFamily="34" charset="0"/>
              </a:rPr>
              <a:t>(25)— Просто у меня сегодня день рождения, и я подумал, что ...</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191919"/>
                </a:solidFill>
                <a:effectLst/>
                <a:latin typeface="Droid Sans"/>
                <a:cs typeface="Arial" pitchFamily="34" charset="0"/>
              </a:rPr>
              <a:t>(26)Тридцать лет прошло с тех пор. (27)Когда я оглядываюсь назад и вижу, как много несчастий и бед окружает нас, я почему-то думаю, что всему виной не какие-то исторические закономерности, не какие-то высшие силы, а тот случай с книгой, когда я нечаянно разрушил огромный дом человеческой веры, когда я сделал больно другому и не нашёл в себе мужества исправить ошибку. (28)И наша жизнь пошла по другой дороге, где всем больно и одиноко, где нет тех, кто может поднять упавших.</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191919"/>
                </a:solidFill>
                <a:effectLst/>
                <a:latin typeface="Droid Sans"/>
                <a:cs typeface="Arial" pitchFamily="34" charset="0"/>
              </a:rPr>
              <a:t>(29)А эта книга... (30)Колек, да я отдал бы тебе всю библиотеку! (31)Да мы бы всё тебе отдали...</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191919"/>
                </a:solidFill>
                <a:effectLst/>
                <a:latin typeface="Droid Sans"/>
                <a:cs typeface="Arial" pitchFamily="34" charset="0"/>
              </a:rPr>
              <a:t>(32)Но только он сгорел в танке под Кандагаром, в Афганистане, когда я учился на втором курсе университета. (33)Боль стала моей неразлучной спутницей, она смотрит на меня глазами долговязого восьмиклассника и терпеливо напоминает: человеческая жизнь коротка, можно не успеть, поэтому никогда не жалей того, что можешь дать, и никогда не отнимай того, что у тебя просят.</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1" i="0" u="sng" strike="noStrike" cap="none" normalizeH="0" baseline="0" dirty="0" smtClean="0">
                <a:ln>
                  <a:noFill/>
                </a:ln>
                <a:solidFill>
                  <a:srgbClr val="191919"/>
                </a:solidFill>
                <a:effectLst/>
                <a:latin typeface="Droid Sans"/>
                <a:cs typeface="Arial" pitchFamily="34" charset="0"/>
              </a:rPr>
              <a:t>(По В. </a:t>
            </a:r>
            <a:r>
              <a:rPr kumimoji="0" lang="ru-RU" altLang="ru-RU" sz="1200" b="1" i="0" u="sng" strike="noStrike" cap="none" normalizeH="0" baseline="0" dirty="0" err="1" smtClean="0">
                <a:ln>
                  <a:noFill/>
                </a:ln>
                <a:solidFill>
                  <a:srgbClr val="191919"/>
                </a:solidFill>
                <a:effectLst/>
                <a:latin typeface="Droid Sans"/>
                <a:cs typeface="Arial" pitchFamily="34" charset="0"/>
              </a:rPr>
              <a:t>Дроганову</a:t>
            </a: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72444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6632"/>
            <a:ext cx="8784976" cy="523220"/>
          </a:xfrm>
          <a:prstGeom prst="rect">
            <a:avLst/>
          </a:prstGeom>
        </p:spPr>
        <p:txBody>
          <a:bodyPr wrap="square">
            <a:spAutoFit/>
          </a:bodyPr>
          <a:lstStyle/>
          <a:p>
            <a:r>
              <a:rPr lang="ru-RU" sz="2800" b="1" dirty="0">
                <a:solidFill>
                  <a:srgbClr val="C00000"/>
                </a:solidFill>
              </a:rPr>
              <a:t>Проблема великодушия, доброты, уважения к людям</a:t>
            </a:r>
          </a:p>
        </p:txBody>
      </p:sp>
      <p:sp>
        <p:nvSpPr>
          <p:cNvPr id="3" name="Прямоугольник 2"/>
          <p:cNvSpPr/>
          <p:nvPr/>
        </p:nvSpPr>
        <p:spPr>
          <a:xfrm>
            <a:off x="211560" y="651624"/>
            <a:ext cx="5440560" cy="5693866"/>
          </a:xfrm>
          <a:prstGeom prst="rect">
            <a:avLst/>
          </a:prstGeom>
        </p:spPr>
        <p:txBody>
          <a:bodyPr wrap="square">
            <a:spAutoFit/>
          </a:bodyPr>
          <a:lstStyle/>
          <a:p>
            <a:r>
              <a:rPr lang="ru-RU" sz="2800" dirty="0"/>
              <a:t>Как часто мы оказываемся чёрствыми, бестактными людьми и как часто потом жалеем  об этом, но исправить ничего уже не можем</a:t>
            </a:r>
            <a:r>
              <a:rPr lang="ru-RU" sz="2800" dirty="0" smtClean="0"/>
              <a:t>!</a:t>
            </a:r>
            <a:r>
              <a:rPr lang="ru-RU" sz="2800" dirty="0"/>
              <a:t> В. </a:t>
            </a:r>
            <a:r>
              <a:rPr lang="ru-RU" sz="2800" dirty="0" err="1"/>
              <a:t>Дроганов</a:t>
            </a:r>
            <a:r>
              <a:rPr lang="ru-RU" sz="2800" dirty="0"/>
              <a:t> в своём тексте и описывает такую ситуацию, когда люди проявили жестокость</a:t>
            </a:r>
            <a:r>
              <a:rPr lang="ru-RU" sz="2800" dirty="0" smtClean="0"/>
              <a:t>, грубость </a:t>
            </a:r>
            <a:r>
              <a:rPr lang="ru-RU" sz="2800" dirty="0"/>
              <a:t>по отношению к своему товарищу, который ничем не заслужил этого. Автор поднимает проблему великодушия, уважения к людям.  </a:t>
            </a:r>
            <a:endParaRPr lang="ru-RU" sz="2800" dirty="0"/>
          </a:p>
        </p:txBody>
      </p:sp>
      <p:pic>
        <p:nvPicPr>
          <p:cNvPr id="12290" name="Picture 2" descr="https://www.litres.ru/static/bookimages/07/99/15/07991526.bin.dir/07991526.cover_max15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2132856"/>
            <a:ext cx="2851325"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461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7016" y="116632"/>
            <a:ext cx="8856984" cy="6555641"/>
          </a:xfrm>
          <a:prstGeom prst="rect">
            <a:avLst/>
          </a:prstGeom>
        </p:spPr>
        <p:txBody>
          <a:bodyPr wrap="square">
            <a:spAutoFit/>
          </a:bodyPr>
          <a:lstStyle/>
          <a:p>
            <a:r>
              <a:rPr lang="ru-RU" sz="2800" dirty="0"/>
              <a:t>Писатель привлекает наше внимание к этой проблеме, вспоминая эпизод из детства своего героя. Как часто бывает в школьных коллективах, и в описываемом классе есть ученик, которого все обижают: нескладный и тихий Коля Бабушкин. Рассказчик принёс книгу своему другу Петьке и положил её на парту Коли. Коля взял книгу в руки, с радостью и восхищением рассматривая её. Грубый окрик заставил его выронить книгу. Автор подчёркивает жестокое отношение к мальчику: «Все засмеялись. А он, готовый от стыда провалиться сквозь землю, густо покраснел, торопливо поднял её и, погладив обложку, отодвинул от себя, словно извиняясь за то, что посмел к ней прикоснуться». А ведь у Коли был день рождения, и он подумал, что книга — это подарок для него. </a:t>
            </a:r>
            <a:endParaRPr lang="ru-RU" sz="2800" dirty="0"/>
          </a:p>
        </p:txBody>
      </p:sp>
    </p:spTree>
    <p:extLst>
      <p:ext uri="{BB962C8B-B14F-4D97-AF65-F5344CB8AC3E}">
        <p14:creationId xmlns:p14="http://schemas.microsoft.com/office/powerpoint/2010/main" val="3689062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60648"/>
            <a:ext cx="8928992" cy="3970318"/>
          </a:xfrm>
          <a:prstGeom prst="rect">
            <a:avLst/>
          </a:prstGeom>
        </p:spPr>
        <p:txBody>
          <a:bodyPr wrap="square">
            <a:spAutoFit/>
          </a:bodyPr>
          <a:lstStyle/>
          <a:p>
            <a:r>
              <a:rPr lang="ru-RU" sz="2800" dirty="0"/>
              <a:t>Казалось, этот эпизод должен был исчезнуть из памяти героя рассказа, однако совесть в нём всё-таки проявилась, правда, через много лет, когда рассказчик узнал, что Коля погиб в Афганистане, сгорев в танке. Теперь он был бы рад отдать ему любую книгу, но Коли нет. Этот эпизод из детства заставляет автора и нас вместе с ним поразмышлять над взаимоотношениями людей, над тем, как часто проявляются нетерпимость, жестокость, о которой потом так горько жалеют!</a:t>
            </a:r>
            <a:endParaRPr lang="ru-RU" sz="2800" dirty="0"/>
          </a:p>
        </p:txBody>
      </p:sp>
      <p:pic>
        <p:nvPicPr>
          <p:cNvPr id="15362" name="Picture 2" descr="http://itd2.mycdn.me/image?id=805639866782&amp;t=20&amp;plc=WEB&amp;tkn=*DrbcFgSWtXHSN95Es9PI4Nl8f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40" y="4337983"/>
            <a:ext cx="4248472" cy="238976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cont.ws/uploads/pic/2018/7/images_85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2512" y="4337983"/>
            <a:ext cx="3103984" cy="2385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994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3765" y="2010404"/>
            <a:ext cx="8856983" cy="2677656"/>
          </a:xfrm>
          <a:prstGeom prst="rect">
            <a:avLst/>
          </a:prstGeom>
        </p:spPr>
        <p:txBody>
          <a:bodyPr wrap="square">
            <a:spAutoFit/>
          </a:bodyPr>
          <a:lstStyle/>
          <a:p>
            <a:r>
              <a:rPr lang="ru-RU" sz="2800" dirty="0" smtClean="0"/>
              <a:t>           Я </a:t>
            </a:r>
            <a:r>
              <a:rPr lang="ru-RU" sz="2800" dirty="0"/>
              <a:t>согласна с автором рассказа, потому что часто бывают ситуации, когда люди могли бы быть более великодушными, отзывчивыми, человечными. А совершая некрасивый поступок, человек впоследствии осознает свою вину, но исправить уже ничего не может. И это должно стать для него уроком на будущее.</a:t>
            </a:r>
            <a:endParaRPr lang="ru-RU" sz="2800" dirty="0"/>
          </a:p>
        </p:txBody>
      </p:sp>
      <p:sp>
        <p:nvSpPr>
          <p:cNvPr id="3" name="Прямоугольник 2"/>
          <p:cNvSpPr/>
          <p:nvPr/>
        </p:nvSpPr>
        <p:spPr>
          <a:xfrm>
            <a:off x="179512" y="188640"/>
            <a:ext cx="8856984" cy="1815882"/>
          </a:xfrm>
          <a:prstGeom prst="rect">
            <a:avLst/>
          </a:prstGeom>
        </p:spPr>
        <p:txBody>
          <a:bodyPr wrap="square">
            <a:spAutoFit/>
          </a:bodyPr>
          <a:lstStyle/>
          <a:p>
            <a:r>
              <a:rPr lang="ru-RU" sz="2800" dirty="0" smtClean="0"/>
              <a:t>           Позиция </a:t>
            </a:r>
            <a:r>
              <a:rPr lang="ru-RU" sz="2800" dirty="0"/>
              <a:t>автора по этой проблеме заключена в финале рассказа: «Человеческая жизнь коротка, можно не успеть, поэтому никогда не жалей того, что можешь дать, и никогда не отнимай того, что у тебя просят».</a:t>
            </a:r>
            <a:endParaRPr lang="ru-RU" sz="2800" dirty="0"/>
          </a:p>
        </p:txBody>
      </p:sp>
      <p:pic>
        <p:nvPicPr>
          <p:cNvPr id="5" name="Picture 2" descr="http://f1.mylove.ru/hZSdnJ2zt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797152"/>
            <a:ext cx="6111606" cy="189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787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1249" y="116632"/>
            <a:ext cx="4464496" cy="6555641"/>
          </a:xfrm>
          <a:prstGeom prst="rect">
            <a:avLst/>
          </a:prstGeom>
        </p:spPr>
        <p:txBody>
          <a:bodyPr wrap="square">
            <a:spAutoFit/>
          </a:bodyPr>
          <a:lstStyle/>
          <a:p>
            <a:r>
              <a:rPr lang="ru-RU" sz="2800" dirty="0"/>
              <a:t>Схожую ситуацию мы можем увидеть в повести В. </a:t>
            </a:r>
            <a:r>
              <a:rPr lang="ru-RU" sz="2800" dirty="0" err="1"/>
              <a:t>Железникова</a:t>
            </a:r>
            <a:r>
              <a:rPr lang="ru-RU" sz="2800" dirty="0"/>
              <a:t> «Чучело». Весь класс начинает травлю Лены </a:t>
            </a:r>
            <a:r>
              <a:rPr lang="ru-RU" sz="2800" dirty="0" err="1"/>
              <a:t>Бессольцевой</a:t>
            </a:r>
            <a:r>
              <a:rPr lang="ru-RU" sz="2800" dirty="0"/>
              <a:t>. Дети проявляют неслыханную жестокость по отношению к ней. В результате девочка со своим дедушкой вынуждена уехать из родного города. Вероятно, кое-кто из одноклассников Лены в будущем пожалеет о своём поступке.</a:t>
            </a:r>
            <a:endParaRPr lang="ru-RU" sz="2800" dirty="0"/>
          </a:p>
        </p:txBody>
      </p:sp>
      <p:pic>
        <p:nvPicPr>
          <p:cNvPr id="8196" name="Picture 4" descr="https://opt.detskoelukoshko.ru/wa-data/public/shop/products/49/69/26949/images/11852/11852.750x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34064" cy="365981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cdn3.imgbb.ru/user/75/759811/201406/a72114747997a500d92dd2fc8d0e917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3526536"/>
            <a:ext cx="2393749" cy="3188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704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cf.ppt-online.org/files/slide/u/U35CmQxXwSGPNMHIsiAYqeEjchlpBtZ90gvnfD/slide-12.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p:spPr>
      </p:pic>
    </p:spTree>
    <p:extLst>
      <p:ext uri="{BB962C8B-B14F-4D97-AF65-F5344CB8AC3E}">
        <p14:creationId xmlns:p14="http://schemas.microsoft.com/office/powerpoint/2010/main" val="3233675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4104456" cy="5632311"/>
          </a:xfrm>
          <a:prstGeom prst="rect">
            <a:avLst/>
          </a:prstGeom>
        </p:spPr>
        <p:txBody>
          <a:bodyPr wrap="square">
            <a:spAutoFit/>
          </a:bodyPr>
          <a:lstStyle/>
          <a:p>
            <a:r>
              <a:rPr lang="ru-RU" sz="2400" b="1" dirty="0"/>
              <a:t>Преступление и наказание</a:t>
            </a:r>
          </a:p>
          <a:p>
            <a:r>
              <a:rPr lang="ru-RU" sz="2400" b="1" dirty="0"/>
              <a:t>Федор Михайлович </a:t>
            </a:r>
            <a:r>
              <a:rPr lang="ru-RU" sz="2400" b="1" dirty="0" smtClean="0"/>
              <a:t>Достоевский</a:t>
            </a:r>
          </a:p>
          <a:p>
            <a:endParaRPr lang="ru-RU" sz="2400" b="1" dirty="0"/>
          </a:p>
          <a:p>
            <a:r>
              <a:rPr lang="ru-RU" sz="2400" dirty="0" smtClean="0"/>
              <a:t>Благородство, великодушие </a:t>
            </a:r>
            <a:r>
              <a:rPr lang="ru-RU" sz="2400" dirty="0"/>
              <a:t>– то качество, которым может владеть не только абсолютно порядочный человек, но иногда даже настоящий подлец. Свидригайлов совершил множество гадостей, но способен на сочувствие и помощь сиротам Катерины Ивановны и Раскольникову.</a:t>
            </a:r>
          </a:p>
        </p:txBody>
      </p:sp>
      <p:sp>
        <p:nvSpPr>
          <p:cNvPr id="3" name="Прямоугольник 2"/>
          <p:cNvSpPr/>
          <p:nvPr/>
        </p:nvSpPr>
        <p:spPr>
          <a:xfrm>
            <a:off x="4283968" y="2564904"/>
            <a:ext cx="4788024" cy="3785652"/>
          </a:xfrm>
          <a:prstGeom prst="rect">
            <a:avLst/>
          </a:prstGeom>
        </p:spPr>
        <p:txBody>
          <a:bodyPr wrap="square">
            <a:spAutoFit/>
          </a:bodyPr>
          <a:lstStyle/>
          <a:p>
            <a:r>
              <a:rPr lang="ru-RU" sz="2400" b="1" dirty="0">
                <a:latin typeface="Times New Roman" panose="02020603050405020304" pitchFamily="18" charset="0"/>
                <a:cs typeface="Times New Roman" panose="02020603050405020304" pitchFamily="18" charset="0"/>
              </a:rPr>
              <a:t>Преступление и наказание</a:t>
            </a:r>
          </a:p>
          <a:p>
            <a:r>
              <a:rPr lang="ru-RU" sz="2400" b="1" dirty="0">
                <a:latin typeface="Times New Roman" panose="02020603050405020304" pitchFamily="18" charset="0"/>
                <a:cs typeface="Times New Roman" panose="02020603050405020304" pitchFamily="18" charset="0"/>
              </a:rPr>
              <a:t>Федор Михайлович Достоевский</a:t>
            </a:r>
          </a:p>
          <a:p>
            <a:r>
              <a:rPr lang="ru-RU" sz="2400" i="1" dirty="0">
                <a:latin typeface="Times New Roman" panose="02020603050405020304" pitchFamily="18" charset="0"/>
                <a:cs typeface="Times New Roman" panose="02020603050405020304" pitchFamily="18" charset="0"/>
              </a:rPr>
              <a:t>Некоторые люди перекручивают значение благородства так, как выгодно им. Лужин считает благородством и великодушием жениться на бесприданнице Дуне, но еще до свадьбы знает, что будет постоянно напоминать ей о своей «благотворительности». </a:t>
            </a:r>
          </a:p>
        </p:txBody>
      </p:sp>
      <p:pic>
        <p:nvPicPr>
          <p:cNvPr id="10244" name="Picture 4" descr="http://polit.ru/media/photolib/2016/12/28/003_14829193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5831" y="197668"/>
            <a:ext cx="2991759" cy="2243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816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6264696" cy="5693866"/>
          </a:xfrm>
          <a:prstGeom prst="rect">
            <a:avLst/>
          </a:prstGeom>
        </p:spPr>
        <p:txBody>
          <a:bodyPr wrap="square">
            <a:spAutoFit/>
          </a:bodyPr>
          <a:lstStyle/>
          <a:p>
            <a:r>
              <a:rPr lang="ru-RU" sz="2800" b="1" dirty="0"/>
              <a:t>Преступление и наказание</a:t>
            </a:r>
          </a:p>
          <a:p>
            <a:r>
              <a:rPr lang="ru-RU" sz="2800" b="1" dirty="0"/>
              <a:t>Федор Михайлович Достоевский</a:t>
            </a:r>
          </a:p>
          <a:p>
            <a:r>
              <a:rPr lang="ru-RU" sz="2800" dirty="0"/>
              <a:t>Истории известны немало примеров, когда самые большие злодеи в неожиданные моменты делают благородные поступки. Раскольников не сильно уважал семью Мармеладовых, которая, соответственно его теории, принадлежала к категории рабов, но искренне сочувствовал их нищете и совершал хоть незначительные, но благородные поступки для них.</a:t>
            </a:r>
          </a:p>
        </p:txBody>
      </p:sp>
      <p:pic>
        <p:nvPicPr>
          <p:cNvPr id="3" name="Picture 2" descr="https://ozon-st.cdn.ngenix.net/multimedia/10088754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4221088"/>
            <a:ext cx="1476768" cy="232485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s://www.litres.ru/static/bookimages/06/72/00/06720014.bin.dir/06720014.cover_max15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143474"/>
            <a:ext cx="2304256" cy="340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229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otvet.imgsmail.ru/download/17823050_f20e5b63e2f665a6f463b4ce572717e1_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5184576" cy="311074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otvet.imgsmail.ru/download/17823050_4ac854fa395df9a62309d7cc8f004612_8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412" y="3429000"/>
            <a:ext cx="6016732" cy="3158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803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img12.postila.ru/resize?w=654&amp;src=%2Fdata%2F1a%2F3a%2F8c%2F33%2F1a3a8c330ac1cea2391cf0b3c7f93de6805c8e718eba701e0d2e1c5d71966cf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6229350" cy="3590926"/>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ttp://otvet.imgsmail.ru/download/u_e41608fefc2b46318975988e43c68246_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299" y="4015687"/>
            <a:ext cx="4501158" cy="2594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350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11ec/0002f81b-14567dd6/640/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3609850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130" y="260648"/>
            <a:ext cx="8922366" cy="4401205"/>
          </a:xfrm>
          <a:prstGeom prst="rect">
            <a:avLst/>
          </a:prstGeom>
        </p:spPr>
        <p:txBody>
          <a:bodyPr wrap="square">
            <a:spAutoFit/>
          </a:bodyPr>
          <a:lstStyle/>
          <a:p>
            <a:r>
              <a:rPr lang="ru-RU" sz="2800" dirty="0"/>
              <a:t>В рамках данного направления можно рассуждать о диаметрально противоположных проявлениях человеческой натуры, связанных с представлениями о добре и зле, милосердии и жестокости, миролюбии и агрессии. Понятия </a:t>
            </a:r>
            <a:r>
              <a:rPr lang="ru-RU" sz="2800" b="1" dirty="0"/>
              <a:t>«месть» </a:t>
            </a:r>
            <a:r>
              <a:rPr lang="ru-RU" sz="2800" dirty="0"/>
              <a:t>и </a:t>
            </a:r>
            <a:r>
              <a:rPr lang="ru-RU" sz="2800" b="1" dirty="0"/>
              <a:t>«великодушие» </a:t>
            </a:r>
            <a:r>
              <a:rPr lang="ru-RU" sz="2800" dirty="0"/>
              <a:t>часто оказываются в центре внимания писателей, которые исследуют реакции человека на жизненные вызовы, на поступки других людей, анализируют поведение героев в ситуации нравственного выбора как в личностном, так и в социально-историческом плане.</a:t>
            </a:r>
            <a:endParaRPr lang="ru-RU" sz="2800" dirty="0"/>
          </a:p>
        </p:txBody>
      </p:sp>
      <p:pic>
        <p:nvPicPr>
          <p:cNvPr id="13314" name="Picture 2" descr="http://partner.litgid.org/e30d2546453fa04db2320b2bb8adf8a5/26854_245X3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4365104"/>
            <a:ext cx="1566583" cy="235307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i11.fotocdn.net/s21/16/public_pin_l/10/25303472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4800989"/>
            <a:ext cx="2520280" cy="1890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682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otvet.imgsmail.ru/download/d5ba48ec6e21b5cc6903d8c1d8aee1c5_i-81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0500"/>
            <a:ext cx="5256584" cy="2891121"/>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itd0.mycdn.me/image?id=643490489089&amp;t=20&amp;plc=WEB&amp;tkn=*ghs2jQRLMpeMpj5fIRh62P2et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146844"/>
            <a:ext cx="5121052" cy="348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207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856984" cy="461665"/>
          </a:xfrm>
          <a:prstGeom prst="rect">
            <a:avLst/>
          </a:prstGeom>
        </p:spPr>
        <p:txBody>
          <a:bodyPr wrap="square">
            <a:spAutoFit/>
          </a:bodyPr>
          <a:lstStyle/>
          <a:p>
            <a:r>
              <a:rPr lang="ru-RU" sz="2400" b="1" dirty="0" smtClean="0">
                <a:solidFill>
                  <a:srgbClr val="C00000"/>
                </a:solidFill>
              </a:rPr>
              <a:t>«</a:t>
            </a:r>
            <a:r>
              <a:rPr lang="ru-RU" sz="2400" b="1" dirty="0">
                <a:solidFill>
                  <a:srgbClr val="C00000"/>
                </a:solidFill>
              </a:rPr>
              <a:t>Месть и великодушие</a:t>
            </a:r>
            <a:r>
              <a:rPr lang="ru-RU" sz="2400" b="1" dirty="0" smtClean="0">
                <a:solidFill>
                  <a:srgbClr val="C00000"/>
                </a:solidFill>
              </a:rPr>
              <a:t>» </a:t>
            </a:r>
            <a:r>
              <a:rPr lang="ru-RU" sz="2400" b="1" dirty="0">
                <a:solidFill>
                  <a:srgbClr val="C00000"/>
                </a:solidFill>
              </a:rPr>
              <a:t>в литературе: список произведений</a:t>
            </a:r>
            <a:endParaRPr lang="ru-RU" sz="2400" b="1" dirty="0">
              <a:solidFill>
                <a:srgbClr val="C00000"/>
              </a:solidFill>
            </a:endParaRPr>
          </a:p>
        </p:txBody>
      </p:sp>
      <p:sp>
        <p:nvSpPr>
          <p:cNvPr id="4" name="Прямоугольник 3"/>
          <p:cNvSpPr/>
          <p:nvPr/>
        </p:nvSpPr>
        <p:spPr>
          <a:xfrm>
            <a:off x="179512" y="717799"/>
            <a:ext cx="8856984" cy="3785652"/>
          </a:xfrm>
          <a:prstGeom prst="rect">
            <a:avLst/>
          </a:prstGeom>
        </p:spPr>
        <p:txBody>
          <a:bodyPr wrap="square">
            <a:spAutoFit/>
          </a:bodyPr>
          <a:lstStyle/>
          <a:p>
            <a:pPr lvl="0"/>
            <a:r>
              <a:rPr lang="ru-RU" sz="2400" dirty="0" smtClean="0"/>
              <a:t>1. В.В</a:t>
            </a:r>
            <a:r>
              <a:rPr lang="ru-RU" sz="2400" dirty="0"/>
              <a:t>. Быков: «Сотников», «Журавлиный крик»;</a:t>
            </a:r>
          </a:p>
          <a:p>
            <a:pPr lvl="0"/>
            <a:r>
              <a:rPr lang="ru-RU" sz="2400" dirty="0" smtClean="0"/>
              <a:t>2. Л.Н</a:t>
            </a:r>
            <a:r>
              <a:rPr lang="ru-RU" sz="2400" dirty="0"/>
              <a:t>. Толстой, «Война и мир»;</a:t>
            </a:r>
          </a:p>
          <a:p>
            <a:pPr lvl="0"/>
            <a:r>
              <a:rPr lang="ru-RU" sz="2400" dirty="0" smtClean="0"/>
              <a:t>3. А.С</a:t>
            </a:r>
            <a:r>
              <a:rPr lang="ru-RU" sz="2400" dirty="0"/>
              <a:t>. Пушкин, «Капитанская дочка»;</a:t>
            </a:r>
          </a:p>
          <a:p>
            <a:pPr lvl="0"/>
            <a:r>
              <a:rPr lang="ru-RU" sz="2400" dirty="0" smtClean="0"/>
              <a:t>4. Б.Л</a:t>
            </a:r>
            <a:r>
              <a:rPr lang="ru-RU" sz="2400" dirty="0"/>
              <a:t>. Васильев, «А зори здесь тихие…»;</a:t>
            </a:r>
          </a:p>
          <a:p>
            <a:pPr lvl="0"/>
            <a:r>
              <a:rPr lang="ru-RU" sz="2400" dirty="0" smtClean="0"/>
              <a:t>5. В.П</a:t>
            </a:r>
            <a:r>
              <a:rPr lang="ru-RU" sz="2400" dirty="0"/>
              <a:t>. Аксёнов, «Московская сага»;</a:t>
            </a:r>
          </a:p>
          <a:p>
            <a:pPr lvl="0"/>
            <a:r>
              <a:rPr lang="ru-RU" sz="2400" dirty="0" smtClean="0"/>
              <a:t>6. Ф.М</a:t>
            </a:r>
            <a:r>
              <a:rPr lang="ru-RU" sz="2400" dirty="0"/>
              <a:t>. Достоевский, «Преступление и наказание»;</a:t>
            </a:r>
          </a:p>
          <a:p>
            <a:pPr lvl="0"/>
            <a:r>
              <a:rPr lang="ru-RU" sz="2400" dirty="0" smtClean="0"/>
              <a:t>7. М.А</a:t>
            </a:r>
            <a:r>
              <a:rPr lang="ru-RU" sz="2400" dirty="0"/>
              <a:t>. Шолохов: «Тихий Дон», «Судьба человека»;</a:t>
            </a:r>
          </a:p>
          <a:p>
            <a:pPr lvl="0"/>
            <a:r>
              <a:rPr lang="ru-RU" sz="2400" dirty="0" smtClean="0"/>
              <a:t>8. В.М</a:t>
            </a:r>
            <a:r>
              <a:rPr lang="ru-RU" sz="2400" dirty="0"/>
              <a:t>. Гаршин, «Трус»;</a:t>
            </a:r>
          </a:p>
          <a:p>
            <a:pPr lvl="0"/>
            <a:r>
              <a:rPr lang="ru-RU" sz="2400" dirty="0" smtClean="0"/>
              <a:t>9. А.Т</a:t>
            </a:r>
            <a:r>
              <a:rPr lang="ru-RU" sz="2400" dirty="0"/>
              <a:t>. Твардовский, «Василий </a:t>
            </a:r>
            <a:r>
              <a:rPr lang="ru-RU" sz="2400" dirty="0" err="1"/>
              <a:t>Тёркин</a:t>
            </a:r>
            <a:r>
              <a:rPr lang="ru-RU" sz="2400" dirty="0"/>
              <a:t>»;</a:t>
            </a:r>
          </a:p>
          <a:p>
            <a:pPr lvl="0"/>
            <a:r>
              <a:rPr lang="ru-RU" sz="2400" dirty="0" smtClean="0"/>
              <a:t>10. Дж</a:t>
            </a:r>
            <a:r>
              <a:rPr lang="ru-RU" sz="2400" dirty="0"/>
              <a:t>. Роулинг, «Гарри Поттер».</a:t>
            </a:r>
          </a:p>
        </p:txBody>
      </p:sp>
      <p:pic>
        <p:nvPicPr>
          <p:cNvPr id="3074" name="Picture 2" descr="https://superpuper.ru/images/lots/cd/bb/529625f95bf9a0a035acf58624e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412780"/>
            <a:ext cx="1512168" cy="23227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mybookland.ru/wp-content/uploads/2018/02/Kapitanskaya-dochk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9064" y="4503451"/>
            <a:ext cx="1706880" cy="22320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zal-liski.detkin-club.ru/images/events/%20zori_574452814567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2527" y="4293096"/>
            <a:ext cx="1770534" cy="244242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ozon-st.cdn.ngenix.net/multimedia/100013337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1247" y="3512000"/>
            <a:ext cx="1897979" cy="312608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my-bookshop.ru/image/101997906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70308" y="717799"/>
            <a:ext cx="1674301" cy="2599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330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856984" cy="2031325"/>
          </a:xfrm>
          <a:prstGeom prst="rect">
            <a:avLst/>
          </a:prstGeom>
        </p:spPr>
        <p:txBody>
          <a:bodyPr wrap="square">
            <a:spAutoFit/>
          </a:bodyPr>
          <a:lstStyle/>
          <a:p>
            <a:pPr fontAlgn="base"/>
            <a:r>
              <a:rPr lang="ru-RU" sz="2400" b="1" dirty="0">
                <a:solidFill>
                  <a:srgbClr val="C00000"/>
                </a:solidFill>
              </a:rPr>
              <a:t>Примерный список тем для итогового сочинения в 2018/2019 учебном году по официальному направлению от ФИПИ - «Месть и великодушие</a:t>
            </a:r>
            <a:r>
              <a:rPr lang="ru-RU" sz="2400" b="1" dirty="0" smtClean="0">
                <a:solidFill>
                  <a:srgbClr val="C00000"/>
                </a:solidFill>
              </a:rPr>
              <a:t>».</a:t>
            </a:r>
          </a:p>
          <a:p>
            <a:pPr fontAlgn="base"/>
            <a:endParaRPr lang="ru-RU" dirty="0"/>
          </a:p>
          <a:p>
            <a:pPr fontAlgn="base"/>
            <a:r>
              <a:rPr lang="ru-RU" dirty="0"/>
              <a:t>Напоминаем, что это примерные темы! Точный список тем будет известен за 15 минут до начала итогового сочинения.</a:t>
            </a:r>
          </a:p>
        </p:txBody>
      </p:sp>
      <p:sp>
        <p:nvSpPr>
          <p:cNvPr id="3" name="Прямоугольник 2"/>
          <p:cNvSpPr/>
          <p:nvPr/>
        </p:nvSpPr>
        <p:spPr>
          <a:xfrm>
            <a:off x="467544" y="2420888"/>
            <a:ext cx="8352928" cy="3785652"/>
          </a:xfrm>
          <a:prstGeom prst="rect">
            <a:avLst/>
          </a:prstGeom>
        </p:spPr>
        <p:txBody>
          <a:bodyPr wrap="square">
            <a:spAutoFit/>
          </a:bodyPr>
          <a:lstStyle/>
          <a:p>
            <a:pPr lvl="0"/>
            <a:r>
              <a:rPr lang="ru-RU" sz="2400" dirty="0" smtClean="0"/>
              <a:t>- Что такое месть?</a:t>
            </a:r>
          </a:p>
          <a:p>
            <a:pPr lvl="0"/>
            <a:r>
              <a:rPr lang="ru-RU" sz="2400" dirty="0" smtClean="0"/>
              <a:t>- Как </a:t>
            </a:r>
            <a:r>
              <a:rPr lang="ru-RU" sz="2400" dirty="0"/>
              <a:t>вы понимаете фразу: «Глаз за глаз, зуб за зуб»?</a:t>
            </a:r>
          </a:p>
          <a:p>
            <a:pPr lvl="0"/>
            <a:r>
              <a:rPr lang="ru-RU" sz="2400" dirty="0" smtClean="0"/>
              <a:t>- Почему </a:t>
            </a:r>
            <a:r>
              <a:rPr lang="ru-RU" sz="2400" dirty="0"/>
              <a:t>человеку нужно оставаться великодушным к </a:t>
            </a:r>
            <a:r>
              <a:rPr lang="ru-RU" sz="2400" dirty="0" smtClean="0"/>
              <a:t>- братьям </a:t>
            </a:r>
            <a:r>
              <a:rPr lang="ru-RU" sz="2400" dirty="0"/>
              <a:t>нашим меньшим?</a:t>
            </a:r>
          </a:p>
          <a:p>
            <a:pPr lvl="0"/>
            <a:r>
              <a:rPr lang="ru-RU" sz="2400" dirty="0" smtClean="0"/>
              <a:t>- Что </a:t>
            </a:r>
            <a:r>
              <a:rPr lang="ru-RU" sz="2400" dirty="0"/>
              <a:t>такое великодушие?</a:t>
            </a:r>
          </a:p>
          <a:p>
            <a:pPr lvl="0"/>
            <a:r>
              <a:rPr lang="ru-RU" sz="2400" dirty="0" smtClean="0"/>
              <a:t>- Можно </a:t>
            </a:r>
            <a:r>
              <a:rPr lang="ru-RU" sz="2400" dirty="0"/>
              <a:t>ли отомстить врагу?</a:t>
            </a:r>
          </a:p>
          <a:p>
            <a:pPr lvl="0"/>
            <a:r>
              <a:rPr lang="ru-RU" sz="2400" dirty="0" smtClean="0"/>
              <a:t>- Можно </a:t>
            </a:r>
            <a:r>
              <a:rPr lang="ru-RU" sz="2400" dirty="0"/>
              <a:t>ли оправдать месть?</a:t>
            </a:r>
          </a:p>
          <a:p>
            <a:pPr lvl="0"/>
            <a:r>
              <a:rPr lang="ru-RU" sz="2400" dirty="0" smtClean="0"/>
              <a:t>- Что </a:t>
            </a:r>
            <a:r>
              <a:rPr lang="ru-RU" sz="2400" dirty="0"/>
              <a:t>такое «кровная месть»?</a:t>
            </a:r>
          </a:p>
          <a:p>
            <a:pPr lvl="0"/>
            <a:r>
              <a:rPr lang="ru-RU" sz="2400" dirty="0" smtClean="0"/>
              <a:t>- Чем </a:t>
            </a:r>
            <a:r>
              <a:rPr lang="ru-RU" sz="2400" dirty="0"/>
              <a:t>великодушие отличается от благородства?</a:t>
            </a:r>
          </a:p>
          <a:p>
            <a:pPr lvl="0"/>
            <a:r>
              <a:rPr lang="ru-RU" sz="2400" dirty="0" smtClean="0"/>
              <a:t>- Как </a:t>
            </a:r>
            <a:r>
              <a:rPr lang="ru-RU" sz="2400" dirty="0"/>
              <a:t>убедить человека отказаться от мести?</a:t>
            </a:r>
          </a:p>
        </p:txBody>
      </p:sp>
    </p:spTree>
    <p:extLst>
      <p:ext uri="{BB962C8B-B14F-4D97-AF65-F5344CB8AC3E}">
        <p14:creationId xmlns:p14="http://schemas.microsoft.com/office/powerpoint/2010/main" val="1764778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856984" cy="3416320"/>
          </a:xfrm>
          <a:prstGeom prst="rect">
            <a:avLst/>
          </a:prstGeom>
        </p:spPr>
        <p:txBody>
          <a:bodyPr wrap="square">
            <a:spAutoFit/>
          </a:bodyPr>
          <a:lstStyle/>
          <a:p>
            <a:pPr lvl="0"/>
            <a:r>
              <a:rPr lang="ru-RU" sz="2400" dirty="0" smtClean="0"/>
              <a:t>- Чем </a:t>
            </a:r>
            <a:r>
              <a:rPr lang="ru-RU" sz="2400" dirty="0"/>
              <a:t>великодушие отличается от доброты?</a:t>
            </a:r>
          </a:p>
          <a:p>
            <a:pPr lvl="0"/>
            <a:r>
              <a:rPr lang="ru-RU" sz="2400" dirty="0" smtClean="0"/>
              <a:t>- Как </a:t>
            </a:r>
            <a:r>
              <a:rPr lang="ru-RU" sz="2400" dirty="0"/>
              <a:t>научить подрастающее поколение великодушию?</a:t>
            </a:r>
          </a:p>
          <a:p>
            <a:pPr lvl="0"/>
            <a:r>
              <a:rPr lang="ru-RU" sz="2400" dirty="0" smtClean="0"/>
              <a:t>- Что </a:t>
            </a:r>
            <a:r>
              <a:rPr lang="ru-RU" sz="2400" dirty="0"/>
              <a:t>значит достойно пережить поражение?</a:t>
            </a:r>
          </a:p>
          <a:p>
            <a:pPr lvl="0"/>
            <a:r>
              <a:rPr lang="ru-RU" sz="2400" dirty="0" smtClean="0"/>
              <a:t>- Сила </a:t>
            </a:r>
            <a:r>
              <a:rPr lang="ru-RU" sz="2400" dirty="0"/>
              <a:t>или слабость человека проявляется в великодушии?</a:t>
            </a:r>
          </a:p>
          <a:p>
            <a:pPr marL="342900" lvl="0" indent="-342900">
              <a:buFontTx/>
              <a:buChar char="-"/>
            </a:pPr>
            <a:r>
              <a:rPr lang="ru-RU" sz="2400" dirty="0" smtClean="0"/>
              <a:t>Как </a:t>
            </a:r>
            <a:r>
              <a:rPr lang="ru-RU" sz="2400" dirty="0"/>
              <a:t>вы понимаете цитату из стихотворения А.С. </a:t>
            </a:r>
            <a:r>
              <a:rPr lang="ru-RU" sz="2400" dirty="0" smtClean="0"/>
              <a:t>Пушкина</a:t>
            </a:r>
          </a:p>
          <a:p>
            <a:pPr lvl="0"/>
            <a:r>
              <a:rPr lang="ru-RU" sz="2400" dirty="0" smtClean="0"/>
              <a:t>      «</a:t>
            </a:r>
            <a:r>
              <a:rPr lang="ru-RU" sz="2400" dirty="0"/>
              <a:t>Памятник» — «милость к падшим призывал»?</a:t>
            </a:r>
          </a:p>
          <a:p>
            <a:pPr marL="342900" lvl="0" indent="-342900">
              <a:buFontTx/>
              <a:buChar char="-"/>
            </a:pPr>
            <a:r>
              <a:rPr lang="ru-RU" sz="2400" dirty="0" smtClean="0"/>
              <a:t>Почему </a:t>
            </a:r>
            <a:r>
              <a:rPr lang="ru-RU" sz="2400" dirty="0"/>
              <a:t>человеку иногда приходится делать выбор </a:t>
            </a:r>
            <a:r>
              <a:rPr lang="ru-RU" sz="2400" dirty="0" smtClean="0"/>
              <a:t>между</a:t>
            </a:r>
          </a:p>
          <a:p>
            <a:pPr lvl="0"/>
            <a:r>
              <a:rPr lang="ru-RU" sz="2400" dirty="0" smtClean="0"/>
              <a:t>      </a:t>
            </a:r>
            <a:r>
              <a:rPr lang="ru-RU" sz="2400" dirty="0"/>
              <a:t>местью и великодушием?</a:t>
            </a:r>
          </a:p>
          <a:p>
            <a:pPr lvl="0"/>
            <a:r>
              <a:rPr lang="ru-RU" sz="2400" dirty="0" smtClean="0"/>
              <a:t>- Может </a:t>
            </a:r>
            <a:r>
              <a:rPr lang="ru-RU" sz="2400" dirty="0"/>
              <a:t>ли мстительный человек быть счастливым?</a:t>
            </a:r>
          </a:p>
        </p:txBody>
      </p:sp>
      <p:pic>
        <p:nvPicPr>
          <p:cNvPr id="9218" name="Picture 2" descr="http://polistaj.ru/image/Large/multimedia/books_covers/10093841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3532952"/>
            <a:ext cx="2046666" cy="321297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triandafility.files.wordpress.com/2016/07/img_15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3652154"/>
            <a:ext cx="2974571" cy="2974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887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523220"/>
          </a:xfrm>
          <a:prstGeom prst="rect">
            <a:avLst/>
          </a:prstGeom>
        </p:spPr>
        <p:txBody>
          <a:bodyPr wrap="square">
            <a:spAutoFit/>
          </a:bodyPr>
          <a:lstStyle/>
          <a:p>
            <a:r>
              <a:rPr lang="ru-RU" sz="2800" b="1" dirty="0">
                <a:solidFill>
                  <a:srgbClr val="C00000"/>
                </a:solidFill>
              </a:rPr>
              <a:t>Аргументы по направлению «Месть и великодушие»</a:t>
            </a:r>
            <a:endParaRPr lang="ru-RU" sz="2800" b="1" dirty="0">
              <a:solidFill>
                <a:srgbClr val="C00000"/>
              </a:solidFill>
            </a:endParaRPr>
          </a:p>
        </p:txBody>
      </p:sp>
      <p:sp>
        <p:nvSpPr>
          <p:cNvPr id="3" name="Прямоугольник 2"/>
          <p:cNvSpPr/>
          <p:nvPr/>
        </p:nvSpPr>
        <p:spPr>
          <a:xfrm>
            <a:off x="107504" y="639852"/>
            <a:ext cx="5112568" cy="6001643"/>
          </a:xfrm>
          <a:prstGeom prst="rect">
            <a:avLst/>
          </a:prstGeom>
        </p:spPr>
        <p:txBody>
          <a:bodyPr wrap="square">
            <a:spAutoFit/>
          </a:bodyPr>
          <a:lstStyle/>
          <a:p>
            <a:pPr lvl="0"/>
            <a:r>
              <a:rPr lang="ru-RU" sz="2400" b="1" dirty="0"/>
              <a:t>Л. Н. Толстой "Война и мир"</a:t>
            </a:r>
            <a:endParaRPr lang="ru-RU" sz="2400" dirty="0"/>
          </a:p>
          <a:p>
            <a:pPr fontAlgn="base"/>
            <a:r>
              <a:rPr lang="ru-RU" sz="2400" dirty="0"/>
              <a:t>Умение вовремя простить сможет помочь сохранить дружеские отношения. Далеко не все могут побороть в себе чувство агрессии и злости; признать, что ошибались, были не правы. Князь Андрей Болконский все же не смог простить Наташу Ростову. Её выбор был ошибкой, он не мог справиться со своим эгоизмом. Узнав об измене Наташи, Болконский сказал Безухову, что падая женщина не может быть прощена. Но спустя время, пусть и не сразу, он однако простил свою возлюбленную.</a:t>
            </a:r>
          </a:p>
        </p:txBody>
      </p:sp>
      <p:pic>
        <p:nvPicPr>
          <p:cNvPr id="4098" name="Picture 2" descr="http://www.proznanie.ru/photo/image12963839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675" y="1916832"/>
            <a:ext cx="3546821" cy="420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743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27984" y="116632"/>
            <a:ext cx="4572000" cy="4893647"/>
          </a:xfrm>
          <a:prstGeom prst="rect">
            <a:avLst/>
          </a:prstGeom>
        </p:spPr>
        <p:txBody>
          <a:bodyPr>
            <a:spAutoFit/>
          </a:bodyPr>
          <a:lstStyle/>
          <a:p>
            <a:r>
              <a:rPr lang="ru-RU" sz="2400" b="1" dirty="0"/>
              <a:t>Война и мир</a:t>
            </a:r>
          </a:p>
          <a:p>
            <a:r>
              <a:rPr lang="ru-RU" sz="2400" b="1" dirty="0"/>
              <a:t>Лев Николаевич Толстой</a:t>
            </a:r>
          </a:p>
          <a:p>
            <a:r>
              <a:rPr lang="ru-RU" sz="2400" dirty="0"/>
              <a:t>Андрей Болконский проявляет </a:t>
            </a:r>
            <a:r>
              <a:rPr lang="ru-RU" sz="2400" dirty="0" smtClean="0"/>
              <a:t>благородство, великодушие </a:t>
            </a:r>
            <a:r>
              <a:rPr lang="ru-RU" sz="2400" dirty="0"/>
              <a:t>не только внешнее, что свойственно было представителям его общества, но и внутреннее. Когда он видит своего врага Анатоля Курагина без ноги, в нем уже нет ненависти и злобы. Он смог его простить и забыть прошлые обиды</a:t>
            </a:r>
          </a:p>
        </p:txBody>
      </p:sp>
      <p:pic>
        <p:nvPicPr>
          <p:cNvPr id="5122" name="Picture 2" descr="https://i.pinimg.com/736x/0d/6f/dd/0d6fddc981d609ef8d3ffccae81dc2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28" y="116632"/>
            <a:ext cx="3128139" cy="37444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10.stc.all.kpcdn.net/share/i/4/1110097/wx10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938" y="4045924"/>
            <a:ext cx="4012921" cy="263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1095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216</TotalTime>
  <Words>1848</Words>
  <Application>Microsoft Office PowerPoint</Application>
  <PresentationFormat>Экран (4:3)</PresentationFormat>
  <Paragraphs>80</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Prizrak</dc:creator>
  <cp:lastModifiedBy>Prizrak</cp:lastModifiedBy>
  <cp:revision>18</cp:revision>
  <dcterms:created xsi:type="dcterms:W3CDTF">2018-09-10T22:06:03Z</dcterms:created>
  <dcterms:modified xsi:type="dcterms:W3CDTF">2018-09-15T18:52:34Z</dcterms:modified>
</cp:coreProperties>
</file>